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b110db55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b110db55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b110db55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b110db55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called lamella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Often its cool to look at them cause they different patterns, like not straight, maze like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Gill spacing help with more spore disperasal of mushrooms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gills or folds mean more surface area which mean more spores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b110db55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b110db55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Bruising is a reaction and makes mushrooms release some compounds (presence of oxygen)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CCCCCC"/>
                </a:solidFill>
                <a:highlight>
                  <a:srgbClr val="2B2B2B"/>
                </a:highlight>
              </a:rPr>
              <a:t>More variety here, and it went agains my assumption with number of mushrooms and bruising; I thought there would be more instance of brusing in mushrooms but it seems relatively balanced. Areas in grassy, paths, and leaves tend to have mushrooms with no bruising; whereas wooded, urban, waste areas have mushroom with bruising. Also note that mushrooms often bruise to release chemicals or molecules; such as pychoactive ones bruise psilocin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b110db55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b110db55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a:t>
            </a:r>
            <a:r>
              <a:rPr lang="en"/>
              <a:t>finding</a:t>
            </a:r>
            <a:r>
              <a:rPr lang="en"/>
              <a:t> one mushroom in an area means more may be close by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b110db55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b110db55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b110db555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b110db55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B2B2B"/>
                </a:solidFill>
              </a:rPr>
              <a:t>From the 5 clusters, some prominent features noted</a:t>
            </a:r>
            <a:endParaRPr sz="1200">
              <a:solidFill>
                <a:srgbClr val="2B2B2B"/>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B2B2B"/>
                </a:solidFill>
              </a:rPr>
              <a:t>This pattern in analysis leads to belief that edible mushrooms will often have no smell, and have a stalk-surface-above-ring this is smooth. Other notable patterns from looking at the clusters are that mushrooms in wood habitats have serveral population, wheras grass habitat mushrooms have scattered populations, and crowded gill-spacing rather than close.</a:t>
            </a:r>
            <a:endParaRPr sz="1200">
              <a:solidFill>
                <a:srgbClr val="2B2B2B"/>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4323904f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4323904f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Ordinal encoding use even though categories are not ordinal of nature due to fact tree models have a behavior to perform well with ordinal encoders even when no ordering relationship is 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save memory over using one hot encoding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b110db555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b110db55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b110db55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b110db55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Precision scores refers how likely we are to predict an edible mushroom given that we said the mushroom was edible; this is because precision catches false positives, so looks at how accurate we can catch mushrooms classified as edible when it was noted as edible.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Recall score refers to how many true edible mushrooms were caught from the pool of total mushrooms that were actually edible From our situation, we want to reduce a type I error (false positives) and thus want a higher precision. So RFF, KNN, and DT had good precision of 1, which is optimal in our situation.</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We look more at F1 score than accuracy even though the two metrics are identical in our scenario, we look at F1 because it is a better metric when the false negative and false positive are more crucial than the true positive and true negatives, as we do not want to detect a false positve of saying a mushroom is edible when it is not. The three models mentioned earlier does well in this category.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Specificity refers to how many mushrooms were referred to as poisonous were actually poisonous over the total number of actual poisonous mushrooms, and whie this is an important metric, precision takes priority over this metric and we shall remain on deciding either choosing dt, rf, or knn as our model of choice.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nb. ROC curves does not seem necessary to view as precisiona and recall are both 1, which signify a perfect AUC of 1.</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b110db55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b110db55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scored highest in all metrics and thus was chosen.</a:t>
            </a:r>
            <a:endParaRPr/>
          </a:p>
          <a:p>
            <a:pPr indent="0" lvl="0" marL="0" rtl="0" algn="l">
              <a:spcBef>
                <a:spcPts val="0"/>
              </a:spcBef>
              <a:spcAft>
                <a:spcPts val="0"/>
              </a:spcAft>
              <a:buNone/>
            </a:pPr>
            <a:r>
              <a:rPr lang="en"/>
              <a:t>Even though it uses more features than DT; precision is most valuable when assessing edibility of mushrooms so RF was used even tho score similar.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b110db55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b110db55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Motivations: common activity i do with friends was mushroom hunting</a:t>
            </a:r>
            <a:endParaRPr/>
          </a:p>
          <a:p>
            <a:pPr indent="0" lvl="0" marL="0" rtl="0" algn="l">
              <a:spcBef>
                <a:spcPts val="0"/>
              </a:spcBef>
              <a:spcAft>
                <a:spcPts val="0"/>
              </a:spcAft>
              <a:buNone/>
            </a:pPr>
            <a:r>
              <a:rPr lang="en"/>
              <a:t>I have some domain knowledge of mushrooms and good to have before working on any dataset</a:t>
            </a:r>
            <a:endParaRPr/>
          </a:p>
          <a:p>
            <a:pPr indent="0" lvl="0" marL="0" rtl="0" algn="l">
              <a:spcBef>
                <a:spcPts val="0"/>
              </a:spcBef>
              <a:spcAft>
                <a:spcPts val="0"/>
              </a:spcAft>
              <a:buNone/>
            </a:pPr>
            <a:r>
              <a:rPr lang="en"/>
              <a:t>Good practice as I </a:t>
            </a:r>
            <a:r>
              <a:rPr lang="en"/>
              <a:t>have</a:t>
            </a:r>
            <a:r>
              <a:rPr lang="en"/>
              <a:t> never worked on a classification dataset before for a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b110db55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b110db55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b110db55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b110db55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b110db55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b110db55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edible </a:t>
            </a:r>
            <a:r>
              <a:rPr lang="en"/>
              <a:t>mushrooms</a:t>
            </a:r>
            <a:r>
              <a:rPr lang="en"/>
              <a:t> its best to stikc with what you can recognize if you dont know it best not eat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b110db55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b110db55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b110db55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b110db55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Adjusted Cramers V determines </a:t>
            </a:r>
            <a:r>
              <a:rPr lang="en"/>
              <a:t>whether</a:t>
            </a:r>
            <a:r>
              <a:rPr lang="en"/>
              <a:t> variables (nominal) are related to each other or they are independent</a:t>
            </a:r>
            <a:endParaRPr/>
          </a:p>
          <a:p>
            <a:pPr indent="0" lvl="0" marL="0" rtl="0" algn="l">
              <a:spcBef>
                <a:spcPts val="0"/>
              </a:spcBef>
              <a:spcAft>
                <a:spcPts val="0"/>
              </a:spcAft>
              <a:buNone/>
            </a:pPr>
            <a:r>
              <a:rPr lang="en"/>
              <a:t>And so to see whehte 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a:t>
            </a:r>
            <a:r>
              <a:rPr lang="en"/>
              <a:t>djust ed cramers v is different in that has bias </a:t>
            </a:r>
            <a:r>
              <a:rPr lang="en"/>
              <a:t>correction, which uses a smaller msq in estimate the population quantity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Perform cramers V of missing values of stalk root (there were 7 strong associated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Made a separate dataset feature for missingness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obtained Cramers V scores for mushroom features in dataset to see if relations are strong or not; if strong it meast its not missing at random and makes sense to compute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used those strong associated features to impute the missing value for stalk roots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b110db55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b110db55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b110db55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b110db55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Cresote means smokey spell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Picture of a deathcap (smells like ammonia) i wouldnt smell </a:t>
            </a:r>
            <a:r>
              <a:rPr lang="en"/>
              <a:t>mushroom</a:t>
            </a:r>
            <a:endParaRPr/>
          </a:p>
          <a:p>
            <a:pPr indent="0" lvl="0" marL="0" rtl="0" algn="l">
              <a:spcBef>
                <a:spcPts val="0"/>
              </a:spcBef>
              <a:spcAft>
                <a:spcPts val="0"/>
              </a:spcAft>
              <a:buNone/>
            </a:pPr>
            <a:r>
              <a:rPr lang="en"/>
              <a:t>But most edible mushrooms ive eaten smell like mushrooms, or </a:t>
            </a:r>
            <a:r>
              <a:rPr lang="en"/>
              <a:t>earth</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7b110db55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b110db55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Spore prints that are most poisonous seem to be these colors</a:t>
            </a:r>
            <a:endParaRPr/>
          </a:p>
          <a:p>
            <a:pPr indent="0" lvl="0" marL="0" rtl="0" algn="l">
              <a:spcBef>
                <a:spcPts val="0"/>
              </a:spcBef>
              <a:spcAft>
                <a:spcPts val="0"/>
              </a:spcAft>
              <a:buNone/>
            </a:pPr>
            <a:r>
              <a:rPr lang="en"/>
              <a:t>Also spore prints are what is found falling out of the gills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many mushrooms with purple, orange, yellow and buff print colors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b110db55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b110db55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archive.ics.uci.edu/ml/datasets/mushro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Mushroom Edibility Classification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Will Chan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 features associated with Mushroom Habitat</a:t>
            </a:r>
            <a:endParaRPr/>
          </a:p>
        </p:txBody>
      </p:sp>
      <p:sp>
        <p:nvSpPr>
          <p:cNvPr id="152" name="Google Shape;152;p22"/>
          <p:cNvSpPr txBox="1"/>
          <p:nvPr>
            <p:ph idx="1" type="body"/>
          </p:nvPr>
        </p:nvSpPr>
        <p:spPr>
          <a:xfrm>
            <a:off x="729450" y="2078875"/>
            <a:ext cx="4235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What features most associate with Mushroom Habitat?</a:t>
            </a:r>
            <a:endParaRPr/>
          </a:p>
          <a:p>
            <a:pPr indent="-311150" lvl="0" marL="457200" rtl="0" algn="l">
              <a:spcBef>
                <a:spcPts val="0"/>
              </a:spcBef>
              <a:spcAft>
                <a:spcPts val="0"/>
              </a:spcAft>
              <a:buSzPts val="1300"/>
              <a:buChar char="●"/>
            </a:pPr>
            <a:r>
              <a:rPr lang="en"/>
              <a:t>Strong Features</a:t>
            </a:r>
            <a:endParaRPr/>
          </a:p>
          <a:p>
            <a:pPr indent="-298450" lvl="1" marL="914400" rtl="0" algn="l">
              <a:spcBef>
                <a:spcPts val="0"/>
              </a:spcBef>
              <a:spcAft>
                <a:spcPts val="0"/>
              </a:spcAft>
              <a:buSzPts val="1100"/>
              <a:buChar char="○"/>
            </a:pPr>
            <a:r>
              <a:rPr lang="en"/>
              <a:t>Gill-Spacing</a:t>
            </a:r>
            <a:endParaRPr/>
          </a:p>
          <a:p>
            <a:pPr indent="-298450" lvl="1" marL="914400" rtl="0" algn="l">
              <a:spcBef>
                <a:spcPts val="0"/>
              </a:spcBef>
              <a:spcAft>
                <a:spcPts val="0"/>
              </a:spcAft>
              <a:buSzPts val="1100"/>
              <a:buChar char="○"/>
            </a:pPr>
            <a:r>
              <a:rPr lang="en"/>
              <a:t>Bruising</a:t>
            </a:r>
            <a:endParaRPr/>
          </a:p>
          <a:p>
            <a:pPr indent="-298450" lvl="1" marL="914400" rtl="0" algn="l">
              <a:spcBef>
                <a:spcPts val="0"/>
              </a:spcBef>
              <a:spcAft>
                <a:spcPts val="0"/>
              </a:spcAft>
              <a:buSzPts val="1100"/>
              <a:buChar char="○"/>
            </a:pPr>
            <a:r>
              <a:rPr lang="en"/>
              <a:t>Stalk-Root</a:t>
            </a:r>
            <a:endParaRPr/>
          </a:p>
          <a:p>
            <a:pPr indent="-298450" lvl="1" marL="914400" rtl="0" algn="l">
              <a:spcBef>
                <a:spcPts val="0"/>
              </a:spcBef>
              <a:spcAft>
                <a:spcPts val="0"/>
              </a:spcAft>
              <a:buSzPts val="1100"/>
              <a:buChar char="○"/>
            </a:pPr>
            <a:r>
              <a:rPr lang="en"/>
              <a:t>Population</a:t>
            </a:r>
            <a:endParaRPr/>
          </a:p>
        </p:txBody>
      </p:sp>
      <p:pic>
        <p:nvPicPr>
          <p:cNvPr id="153" name="Google Shape;153;p22"/>
          <p:cNvPicPr preferRelativeResize="0"/>
          <p:nvPr/>
        </p:nvPicPr>
        <p:blipFill>
          <a:blip r:embed="rId3">
            <a:alphaModFix/>
          </a:blip>
          <a:stretch>
            <a:fillRect/>
          </a:stretch>
        </p:blipFill>
        <p:spPr>
          <a:xfrm>
            <a:off x="5153875" y="1778438"/>
            <a:ext cx="3472048" cy="28619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Gill Spacing and Habitat</a:t>
            </a:r>
            <a:endParaRPr/>
          </a:p>
        </p:txBody>
      </p:sp>
      <p:sp>
        <p:nvSpPr>
          <p:cNvPr id="159" name="Google Shape;159;p23"/>
          <p:cNvSpPr txBox="1"/>
          <p:nvPr>
            <p:ph idx="1" type="body"/>
          </p:nvPr>
        </p:nvSpPr>
        <p:spPr>
          <a:xfrm>
            <a:off x="729450" y="2078875"/>
            <a:ext cx="3842700" cy="98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Most mushrooms are close spacing</a:t>
            </a:r>
            <a:endParaRPr/>
          </a:p>
          <a:p>
            <a:pPr indent="-311150" lvl="0" marL="457200" rtl="0" algn="l">
              <a:spcBef>
                <a:spcPts val="0"/>
              </a:spcBef>
              <a:spcAft>
                <a:spcPts val="0"/>
              </a:spcAft>
              <a:buSzPts val="1300"/>
              <a:buChar char="●"/>
            </a:pPr>
            <a:r>
              <a:rPr lang="en"/>
              <a:t>Grassy Areas most likely to find crowded</a:t>
            </a:r>
            <a:endParaRPr/>
          </a:p>
        </p:txBody>
      </p:sp>
      <p:pic>
        <p:nvPicPr>
          <p:cNvPr id="160" name="Google Shape;160;p23"/>
          <p:cNvPicPr preferRelativeResize="0"/>
          <p:nvPr/>
        </p:nvPicPr>
        <p:blipFill>
          <a:blip r:embed="rId3">
            <a:alphaModFix/>
          </a:blip>
          <a:stretch>
            <a:fillRect/>
          </a:stretch>
        </p:blipFill>
        <p:spPr>
          <a:xfrm>
            <a:off x="5041425" y="1872200"/>
            <a:ext cx="3191067" cy="2984850"/>
          </a:xfrm>
          <a:prstGeom prst="rect">
            <a:avLst/>
          </a:prstGeom>
          <a:noFill/>
          <a:ln>
            <a:noFill/>
          </a:ln>
        </p:spPr>
      </p:pic>
      <p:pic>
        <p:nvPicPr>
          <p:cNvPr id="161" name="Google Shape;161;p23"/>
          <p:cNvPicPr preferRelativeResize="0"/>
          <p:nvPr/>
        </p:nvPicPr>
        <p:blipFill>
          <a:blip r:embed="rId4">
            <a:alphaModFix/>
          </a:blip>
          <a:stretch>
            <a:fillRect/>
          </a:stretch>
        </p:blipFill>
        <p:spPr>
          <a:xfrm>
            <a:off x="607450" y="3157375"/>
            <a:ext cx="3800900" cy="151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Bruising and Habitats</a:t>
            </a:r>
            <a:endParaRPr/>
          </a:p>
        </p:txBody>
      </p:sp>
      <p:sp>
        <p:nvSpPr>
          <p:cNvPr id="167" name="Google Shape;167;p24"/>
          <p:cNvSpPr txBox="1"/>
          <p:nvPr>
            <p:ph idx="1" type="body"/>
          </p:nvPr>
        </p:nvSpPr>
        <p:spPr>
          <a:xfrm>
            <a:off x="729450" y="2078875"/>
            <a:ext cx="3842400" cy="114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Waste, Meadow, Woods, Urban (bruising)</a:t>
            </a:r>
            <a:endParaRPr/>
          </a:p>
        </p:txBody>
      </p:sp>
      <p:pic>
        <p:nvPicPr>
          <p:cNvPr id="168" name="Google Shape;168;p24"/>
          <p:cNvPicPr preferRelativeResize="0"/>
          <p:nvPr/>
        </p:nvPicPr>
        <p:blipFill>
          <a:blip r:embed="rId3">
            <a:alphaModFix/>
          </a:blip>
          <a:stretch>
            <a:fillRect/>
          </a:stretch>
        </p:blipFill>
        <p:spPr>
          <a:xfrm>
            <a:off x="4920725" y="1717000"/>
            <a:ext cx="3197294" cy="2984849"/>
          </a:xfrm>
          <a:prstGeom prst="rect">
            <a:avLst/>
          </a:prstGeom>
          <a:noFill/>
          <a:ln>
            <a:noFill/>
          </a:ln>
        </p:spPr>
      </p:pic>
      <p:pic>
        <p:nvPicPr>
          <p:cNvPr id="169" name="Google Shape;169;p24"/>
          <p:cNvPicPr preferRelativeResize="0"/>
          <p:nvPr/>
        </p:nvPicPr>
        <p:blipFill>
          <a:blip r:embed="rId4">
            <a:alphaModFix/>
          </a:blip>
          <a:stretch>
            <a:fillRect/>
          </a:stretch>
        </p:blipFill>
        <p:spPr>
          <a:xfrm>
            <a:off x="628500" y="3405725"/>
            <a:ext cx="1808025" cy="1014650"/>
          </a:xfrm>
          <a:prstGeom prst="rect">
            <a:avLst/>
          </a:prstGeom>
          <a:noFill/>
          <a:ln>
            <a:noFill/>
          </a:ln>
        </p:spPr>
      </p:pic>
      <p:pic>
        <p:nvPicPr>
          <p:cNvPr id="170" name="Google Shape;170;p24"/>
          <p:cNvPicPr preferRelativeResize="0"/>
          <p:nvPr/>
        </p:nvPicPr>
        <p:blipFill>
          <a:blip r:embed="rId5">
            <a:alphaModFix/>
          </a:blip>
          <a:stretch>
            <a:fillRect/>
          </a:stretch>
        </p:blipFill>
        <p:spPr>
          <a:xfrm>
            <a:off x="2974075" y="3342300"/>
            <a:ext cx="1483388" cy="114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and Habitats</a:t>
            </a:r>
            <a:endParaRPr/>
          </a:p>
        </p:txBody>
      </p:sp>
      <p:sp>
        <p:nvSpPr>
          <p:cNvPr id="176" name="Google Shape;176;p25"/>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Grassy (most variety)</a:t>
            </a:r>
            <a:endParaRPr/>
          </a:p>
          <a:p>
            <a:pPr indent="-311150" lvl="0" marL="457200" rtl="0" algn="l">
              <a:spcBef>
                <a:spcPts val="0"/>
              </a:spcBef>
              <a:spcAft>
                <a:spcPts val="0"/>
              </a:spcAft>
              <a:buSzPts val="1300"/>
              <a:buChar char="●"/>
            </a:pPr>
            <a:r>
              <a:rPr lang="en"/>
              <a:t>Scattered or Solitary (woods, habitat)</a:t>
            </a:r>
            <a:endParaRPr/>
          </a:p>
        </p:txBody>
      </p:sp>
      <p:pic>
        <p:nvPicPr>
          <p:cNvPr id="177" name="Google Shape;177;p25"/>
          <p:cNvPicPr preferRelativeResize="0"/>
          <p:nvPr/>
        </p:nvPicPr>
        <p:blipFill>
          <a:blip r:embed="rId3">
            <a:alphaModFix/>
          </a:blip>
          <a:stretch>
            <a:fillRect/>
          </a:stretch>
        </p:blipFill>
        <p:spPr>
          <a:xfrm>
            <a:off x="5223300" y="1717000"/>
            <a:ext cx="3074900" cy="2984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a:t>
            </a:r>
            <a:endParaRPr/>
          </a:p>
        </p:txBody>
      </p:sp>
      <p:sp>
        <p:nvSpPr>
          <p:cNvPr id="183" name="Google Shape;183;p26"/>
          <p:cNvSpPr txBox="1"/>
          <p:nvPr>
            <p:ph idx="1" type="body"/>
          </p:nvPr>
        </p:nvSpPr>
        <p:spPr>
          <a:xfrm>
            <a:off x="729450" y="2078875"/>
            <a:ext cx="3842700" cy="226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 Clustering to learn hidden patterns from the mushroom dataset</a:t>
            </a:r>
            <a:endParaRPr/>
          </a:p>
          <a:p>
            <a:pPr indent="-311150" lvl="0" marL="457200" rtl="0" algn="l">
              <a:spcBef>
                <a:spcPts val="0"/>
              </a:spcBef>
              <a:spcAft>
                <a:spcPts val="0"/>
              </a:spcAft>
              <a:buSzPts val="1300"/>
              <a:buChar char="●"/>
            </a:pPr>
            <a:r>
              <a:rPr lang="en"/>
              <a:t>Preprocessing</a:t>
            </a:r>
            <a:endParaRPr/>
          </a:p>
          <a:p>
            <a:pPr indent="-298450" lvl="1" marL="914400" rtl="0" algn="l">
              <a:spcBef>
                <a:spcPts val="0"/>
              </a:spcBef>
              <a:spcAft>
                <a:spcPts val="0"/>
              </a:spcAft>
              <a:buSzPts val="1100"/>
              <a:buChar char="○"/>
            </a:pPr>
            <a:r>
              <a:rPr lang="en"/>
              <a:t>Ordinal Encoding (save memory)</a:t>
            </a:r>
            <a:endParaRPr/>
          </a:p>
          <a:p>
            <a:pPr indent="-298450" lvl="1" marL="914400" rtl="0" algn="l">
              <a:spcBef>
                <a:spcPts val="0"/>
              </a:spcBef>
              <a:spcAft>
                <a:spcPts val="0"/>
              </a:spcAft>
              <a:buSzPts val="1100"/>
              <a:buChar char="○"/>
            </a:pPr>
            <a:r>
              <a:rPr lang="en"/>
              <a:t>Nominal  variables</a:t>
            </a:r>
            <a:endParaRPr/>
          </a:p>
          <a:p>
            <a:pPr indent="-311150" lvl="0" marL="457200" rtl="0" algn="l">
              <a:spcBef>
                <a:spcPts val="0"/>
              </a:spcBef>
              <a:spcAft>
                <a:spcPts val="0"/>
              </a:spcAft>
              <a:buSzPts val="1300"/>
              <a:buChar char="●"/>
            </a:pPr>
            <a:r>
              <a:rPr lang="en"/>
              <a:t>K-Modes Clustering</a:t>
            </a:r>
            <a:endParaRPr/>
          </a:p>
          <a:p>
            <a:pPr indent="-298450" lvl="1" marL="914400" rtl="0" algn="l">
              <a:spcBef>
                <a:spcPts val="0"/>
              </a:spcBef>
              <a:spcAft>
                <a:spcPts val="0"/>
              </a:spcAft>
              <a:buSzPts val="1100"/>
              <a:buChar char="○"/>
            </a:pPr>
            <a:r>
              <a:rPr lang="en"/>
              <a:t>5 Clusters</a:t>
            </a:r>
            <a:endParaRPr/>
          </a:p>
        </p:txBody>
      </p:sp>
      <p:pic>
        <p:nvPicPr>
          <p:cNvPr id="184" name="Google Shape;184;p26"/>
          <p:cNvPicPr preferRelativeResize="0"/>
          <p:nvPr/>
        </p:nvPicPr>
        <p:blipFill>
          <a:blip r:embed="rId3">
            <a:alphaModFix/>
          </a:blip>
          <a:stretch>
            <a:fillRect/>
          </a:stretch>
        </p:blipFill>
        <p:spPr>
          <a:xfrm>
            <a:off x="4656174" y="1199400"/>
            <a:ext cx="3668400" cy="3484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cont.</a:t>
            </a:r>
            <a:endParaRPr/>
          </a:p>
        </p:txBody>
      </p:sp>
      <p:sp>
        <p:nvSpPr>
          <p:cNvPr id="190" name="Google Shape;190;p27"/>
          <p:cNvSpPr txBox="1"/>
          <p:nvPr>
            <p:ph idx="1" type="body"/>
          </p:nvPr>
        </p:nvSpPr>
        <p:spPr>
          <a:xfrm>
            <a:off x="729450" y="2078875"/>
            <a:ext cx="3842400" cy="22611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Clr>
                <a:srgbClr val="2B2B2B"/>
              </a:buClr>
              <a:buSzPts val="1200"/>
              <a:buFont typeface="Arial"/>
              <a:buChar char="●"/>
            </a:pPr>
            <a:r>
              <a:rPr lang="en" sz="1200">
                <a:solidFill>
                  <a:srgbClr val="2B2B2B"/>
                </a:solidFill>
                <a:latin typeface="Arial"/>
                <a:ea typeface="Arial"/>
                <a:cs typeface="Arial"/>
                <a:sym typeface="Arial"/>
              </a:rPr>
              <a:t>Cluster 0: edible, no odor, white gill-color, and stalk-surface-above-ring is smooth</a:t>
            </a:r>
            <a:endParaRPr sz="1200">
              <a:solidFill>
                <a:srgbClr val="2B2B2B"/>
              </a:solidFill>
              <a:latin typeface="Arial"/>
              <a:ea typeface="Arial"/>
              <a:cs typeface="Arial"/>
              <a:sym typeface="Arial"/>
            </a:endParaRPr>
          </a:p>
          <a:p>
            <a:pPr indent="-304800" lvl="0" marL="457200" rtl="0" algn="l">
              <a:spcBef>
                <a:spcPts val="0"/>
              </a:spcBef>
              <a:spcAft>
                <a:spcPts val="0"/>
              </a:spcAft>
              <a:buClr>
                <a:srgbClr val="2B2B2B"/>
              </a:buClr>
              <a:buSzPts val="1200"/>
              <a:buFont typeface="Arial"/>
              <a:buChar char="●"/>
            </a:pPr>
            <a:r>
              <a:rPr lang="en" sz="1200">
                <a:solidFill>
                  <a:srgbClr val="2B2B2B"/>
                </a:solidFill>
                <a:latin typeface="Arial"/>
                <a:ea typeface="Arial"/>
                <a:cs typeface="Arial"/>
                <a:sym typeface="Arial"/>
              </a:rPr>
              <a:t>Cluster 1: poisonous, foul odor, gray gill-color, and stalk-surface-above-ring is silky</a:t>
            </a:r>
            <a:endParaRPr sz="1200">
              <a:solidFill>
                <a:srgbClr val="2B2B2B"/>
              </a:solidFill>
              <a:latin typeface="Arial"/>
              <a:ea typeface="Arial"/>
              <a:cs typeface="Arial"/>
              <a:sym typeface="Arial"/>
            </a:endParaRPr>
          </a:p>
          <a:p>
            <a:pPr indent="-304800" lvl="0" marL="457200" rtl="0" algn="l">
              <a:spcBef>
                <a:spcPts val="0"/>
              </a:spcBef>
              <a:spcAft>
                <a:spcPts val="0"/>
              </a:spcAft>
              <a:buClr>
                <a:srgbClr val="2B2B2B"/>
              </a:buClr>
              <a:buSzPts val="1200"/>
              <a:buFont typeface="Arial"/>
              <a:buChar char="●"/>
            </a:pPr>
            <a:r>
              <a:rPr lang="en" sz="1200">
                <a:solidFill>
                  <a:srgbClr val="2B2B2B"/>
                </a:solidFill>
                <a:latin typeface="Arial"/>
                <a:ea typeface="Arial"/>
                <a:cs typeface="Arial"/>
                <a:sym typeface="Arial"/>
              </a:rPr>
              <a:t>Cluster 2: poisonous, spicy odor, buff gill color, and stalk-surface-above-ring is silky</a:t>
            </a:r>
            <a:endParaRPr sz="1200">
              <a:solidFill>
                <a:srgbClr val="2B2B2B"/>
              </a:solidFill>
              <a:latin typeface="Arial"/>
              <a:ea typeface="Arial"/>
              <a:cs typeface="Arial"/>
              <a:sym typeface="Arial"/>
            </a:endParaRPr>
          </a:p>
          <a:p>
            <a:pPr indent="-304800" lvl="0" marL="457200" rtl="0" algn="l">
              <a:spcBef>
                <a:spcPts val="0"/>
              </a:spcBef>
              <a:spcAft>
                <a:spcPts val="0"/>
              </a:spcAft>
              <a:buClr>
                <a:srgbClr val="2B2B2B"/>
              </a:buClr>
              <a:buSzPts val="1200"/>
              <a:buFont typeface="Arial"/>
              <a:buChar char="●"/>
            </a:pPr>
            <a:r>
              <a:rPr lang="en" sz="1200">
                <a:solidFill>
                  <a:srgbClr val="2B2B2B"/>
                </a:solidFill>
                <a:latin typeface="Arial"/>
                <a:ea typeface="Arial"/>
                <a:cs typeface="Arial"/>
                <a:sym typeface="Arial"/>
              </a:rPr>
              <a:t>Cluster 3: Edible, no odor, white gill color, and stalk-surface-above-ring is smooth</a:t>
            </a:r>
            <a:endParaRPr sz="1200">
              <a:solidFill>
                <a:srgbClr val="2B2B2B"/>
              </a:solidFill>
              <a:latin typeface="Arial"/>
              <a:ea typeface="Arial"/>
              <a:cs typeface="Arial"/>
              <a:sym typeface="Arial"/>
            </a:endParaRPr>
          </a:p>
          <a:p>
            <a:pPr indent="-304800" lvl="0" marL="457200" rtl="0" algn="l">
              <a:spcBef>
                <a:spcPts val="0"/>
              </a:spcBef>
              <a:spcAft>
                <a:spcPts val="0"/>
              </a:spcAft>
              <a:buClr>
                <a:srgbClr val="2B2B2B"/>
              </a:buClr>
              <a:buSzPts val="1200"/>
              <a:buFont typeface="Arial"/>
              <a:buChar char="●"/>
            </a:pPr>
            <a:r>
              <a:rPr lang="en" sz="1200">
                <a:solidFill>
                  <a:srgbClr val="2B2B2B"/>
                </a:solidFill>
                <a:latin typeface="Arial"/>
                <a:ea typeface="Arial"/>
                <a:cs typeface="Arial"/>
                <a:sym typeface="Arial"/>
              </a:rPr>
              <a:t>Cluster 4: Edible, no odor, brown gill color, and stalk-surface-above-ring is smooth</a:t>
            </a:r>
            <a:endParaRPr sz="1200">
              <a:solidFill>
                <a:srgbClr val="2B2B2B"/>
              </a:solidFill>
              <a:latin typeface="Arial"/>
              <a:ea typeface="Arial"/>
              <a:cs typeface="Arial"/>
              <a:sym typeface="Arial"/>
            </a:endParaRPr>
          </a:p>
          <a:p>
            <a:pPr indent="0" lvl="0" marL="0" rtl="0" algn="l">
              <a:spcBef>
                <a:spcPts val="1200"/>
              </a:spcBef>
              <a:spcAft>
                <a:spcPts val="1200"/>
              </a:spcAft>
              <a:buNone/>
            </a:pPr>
            <a:r>
              <a:t/>
            </a:r>
            <a:endParaRPr/>
          </a:p>
        </p:txBody>
      </p:sp>
      <p:pic>
        <p:nvPicPr>
          <p:cNvPr id="191" name="Google Shape;191;p27"/>
          <p:cNvPicPr preferRelativeResize="0"/>
          <p:nvPr/>
        </p:nvPicPr>
        <p:blipFill>
          <a:blip r:embed="rId3">
            <a:alphaModFix/>
          </a:blip>
          <a:stretch>
            <a:fillRect/>
          </a:stretch>
        </p:blipFill>
        <p:spPr>
          <a:xfrm>
            <a:off x="5208021" y="1500050"/>
            <a:ext cx="2871229" cy="3302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97" name="Google Shape;197;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75-25 Train-Test Split</a:t>
            </a:r>
            <a:endParaRPr/>
          </a:p>
          <a:p>
            <a:pPr indent="-298450" lvl="1" marL="914400" rtl="0" algn="l">
              <a:spcBef>
                <a:spcPts val="0"/>
              </a:spcBef>
              <a:spcAft>
                <a:spcPts val="0"/>
              </a:spcAft>
              <a:buSzPts val="1100"/>
              <a:buChar char="○"/>
            </a:pPr>
            <a:r>
              <a:rPr lang="en" sz="1300"/>
              <a:t>(6093 training, 2031 Testing)</a:t>
            </a:r>
            <a:endParaRPr/>
          </a:p>
          <a:p>
            <a:pPr indent="-311150" lvl="0" marL="457200" rtl="0" algn="l">
              <a:spcBef>
                <a:spcPts val="0"/>
              </a:spcBef>
              <a:spcAft>
                <a:spcPts val="0"/>
              </a:spcAft>
              <a:buSzPts val="1300"/>
              <a:buChar char="●"/>
            </a:pPr>
            <a:r>
              <a:rPr lang="en"/>
              <a:t>Ordinal Encoding of Features</a:t>
            </a:r>
            <a:endParaRPr/>
          </a:p>
          <a:p>
            <a:pPr indent="-298450" lvl="1" marL="914400" rtl="0" algn="l">
              <a:spcBef>
                <a:spcPts val="0"/>
              </a:spcBef>
              <a:spcAft>
                <a:spcPts val="0"/>
              </a:spcAft>
              <a:buSzPts val="1100"/>
              <a:buChar char="○"/>
            </a:pPr>
            <a:r>
              <a:rPr lang="en"/>
              <a:t>Appropriate for Tree Models</a:t>
            </a:r>
            <a:endParaRPr/>
          </a:p>
          <a:p>
            <a:pPr indent="-298450" lvl="1" marL="914400" rtl="0" algn="l">
              <a:spcBef>
                <a:spcPts val="0"/>
              </a:spcBef>
              <a:spcAft>
                <a:spcPts val="0"/>
              </a:spcAft>
              <a:buSzPts val="1100"/>
              <a:buChar char="○"/>
            </a:pPr>
            <a:r>
              <a:rPr lang="en"/>
              <a:t>Save Memory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a:t>
            </a:r>
            <a:endParaRPr/>
          </a:p>
        </p:txBody>
      </p:sp>
      <p:sp>
        <p:nvSpPr>
          <p:cNvPr id="203" name="Google Shape;20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Classify edibility of mushrooms based on predictor variables</a:t>
            </a:r>
            <a:endParaRPr/>
          </a:p>
          <a:p>
            <a:pPr indent="-311150" lvl="0" marL="457200" rtl="0" algn="l">
              <a:spcBef>
                <a:spcPts val="0"/>
              </a:spcBef>
              <a:spcAft>
                <a:spcPts val="0"/>
              </a:spcAft>
              <a:buSzPts val="1300"/>
              <a:buChar char="●"/>
            </a:pPr>
            <a:r>
              <a:rPr lang="en"/>
              <a:t>Models</a:t>
            </a:r>
            <a:endParaRPr/>
          </a:p>
          <a:p>
            <a:pPr indent="-298450" lvl="1" marL="914400" rtl="0" algn="l">
              <a:spcBef>
                <a:spcPts val="0"/>
              </a:spcBef>
              <a:spcAft>
                <a:spcPts val="0"/>
              </a:spcAft>
              <a:buSzPts val="1100"/>
              <a:buChar char="○"/>
            </a:pPr>
            <a:r>
              <a:rPr lang="en"/>
              <a:t>Decision Tree</a:t>
            </a:r>
            <a:endParaRPr/>
          </a:p>
          <a:p>
            <a:pPr indent="-298450" lvl="1" marL="914400" rtl="0" algn="l">
              <a:spcBef>
                <a:spcPts val="0"/>
              </a:spcBef>
              <a:spcAft>
                <a:spcPts val="0"/>
              </a:spcAft>
              <a:buSzPts val="1100"/>
              <a:buChar char="○"/>
            </a:pPr>
            <a:r>
              <a:rPr lang="en"/>
              <a:t>KNN</a:t>
            </a:r>
            <a:endParaRPr/>
          </a:p>
          <a:p>
            <a:pPr indent="-298450" lvl="1" marL="914400" rtl="0" algn="l">
              <a:spcBef>
                <a:spcPts val="0"/>
              </a:spcBef>
              <a:spcAft>
                <a:spcPts val="0"/>
              </a:spcAft>
              <a:buSzPts val="1100"/>
              <a:buChar char="○"/>
            </a:pPr>
            <a:r>
              <a:rPr lang="en"/>
              <a:t>Random Forest </a:t>
            </a:r>
            <a:r>
              <a:rPr lang="en"/>
              <a:t>Classifier</a:t>
            </a:r>
            <a:endParaRPr/>
          </a:p>
          <a:p>
            <a:pPr indent="-311150" lvl="0" marL="457200" rtl="0" algn="l">
              <a:spcBef>
                <a:spcPts val="0"/>
              </a:spcBef>
              <a:spcAft>
                <a:spcPts val="0"/>
              </a:spcAft>
              <a:buSzPts val="1300"/>
              <a:buChar char="●"/>
            </a:pPr>
            <a:r>
              <a:rPr lang="en"/>
              <a:t>5 Folds CV</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cont.</a:t>
            </a:r>
            <a:endParaRPr/>
          </a:p>
        </p:txBody>
      </p:sp>
      <p:sp>
        <p:nvSpPr>
          <p:cNvPr id="209" name="Google Shape;209;p30"/>
          <p:cNvSpPr txBox="1"/>
          <p:nvPr>
            <p:ph idx="1" type="body"/>
          </p:nvPr>
        </p:nvSpPr>
        <p:spPr>
          <a:xfrm>
            <a:off x="729450" y="2078875"/>
            <a:ext cx="37749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Random Forest Classifier (10 Features)</a:t>
            </a:r>
            <a:endParaRPr/>
          </a:p>
          <a:p>
            <a:pPr indent="-311150" lvl="0" marL="457200" rtl="0" algn="l">
              <a:spcBef>
                <a:spcPts val="0"/>
              </a:spcBef>
              <a:spcAft>
                <a:spcPts val="0"/>
              </a:spcAft>
              <a:buSzPts val="1300"/>
              <a:buChar char="●"/>
            </a:pPr>
            <a:r>
              <a:rPr lang="en"/>
              <a:t>KNN uses all 21 Features</a:t>
            </a:r>
            <a:endParaRPr/>
          </a:p>
          <a:p>
            <a:pPr indent="-311150" lvl="0" marL="457200" rtl="0" algn="l">
              <a:spcBef>
                <a:spcPts val="0"/>
              </a:spcBef>
              <a:spcAft>
                <a:spcPts val="0"/>
              </a:spcAft>
              <a:buSzPts val="1300"/>
              <a:buChar char="●"/>
            </a:pPr>
            <a:r>
              <a:rPr lang="en"/>
              <a:t>Decision Tree (3 Features)</a:t>
            </a:r>
            <a:endParaRPr/>
          </a:p>
          <a:p>
            <a:pPr indent="0" lvl="0" marL="0" rtl="0" algn="l">
              <a:spcBef>
                <a:spcPts val="1200"/>
              </a:spcBef>
              <a:spcAft>
                <a:spcPts val="1200"/>
              </a:spcAft>
              <a:buNone/>
            </a:pPr>
            <a:r>
              <a:t/>
            </a:r>
            <a:endParaRPr/>
          </a:p>
        </p:txBody>
      </p:sp>
      <p:pic>
        <p:nvPicPr>
          <p:cNvPr id="210" name="Google Shape;210;p30"/>
          <p:cNvPicPr preferRelativeResize="0"/>
          <p:nvPr/>
        </p:nvPicPr>
        <p:blipFill>
          <a:blip r:embed="rId3">
            <a:alphaModFix/>
          </a:blip>
          <a:stretch>
            <a:fillRect/>
          </a:stretch>
        </p:blipFill>
        <p:spPr>
          <a:xfrm>
            <a:off x="4572000" y="1698100"/>
            <a:ext cx="3777701"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cont.</a:t>
            </a:r>
            <a:endParaRPr/>
          </a:p>
        </p:txBody>
      </p:sp>
      <p:sp>
        <p:nvSpPr>
          <p:cNvPr id="216" name="Google Shape;216;p31"/>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Decision Tree (3 Features)</a:t>
            </a:r>
            <a:endParaRPr/>
          </a:p>
          <a:p>
            <a:pPr indent="-298450" lvl="1" marL="914400" rtl="0" algn="l">
              <a:spcBef>
                <a:spcPts val="0"/>
              </a:spcBef>
              <a:spcAft>
                <a:spcPts val="0"/>
              </a:spcAft>
              <a:buSzPts val="1100"/>
              <a:buChar char="○"/>
            </a:pPr>
            <a:r>
              <a:rPr lang="en"/>
              <a:t>~86% feature importance</a:t>
            </a:r>
            <a:endParaRPr/>
          </a:p>
          <a:p>
            <a:pPr indent="-311150" lvl="0" marL="457200" rtl="0" algn="l">
              <a:spcBef>
                <a:spcPts val="0"/>
              </a:spcBef>
              <a:spcAft>
                <a:spcPts val="0"/>
              </a:spcAft>
              <a:buSzPts val="1300"/>
              <a:buChar char="●"/>
            </a:pPr>
            <a:r>
              <a:rPr lang="en"/>
              <a:t>Random Forest Classifier (10 Features)</a:t>
            </a:r>
            <a:endParaRPr/>
          </a:p>
          <a:p>
            <a:pPr indent="-298450" lvl="1" marL="914400" rtl="0" algn="l">
              <a:spcBef>
                <a:spcPts val="0"/>
              </a:spcBef>
              <a:spcAft>
                <a:spcPts val="0"/>
              </a:spcAft>
              <a:buSzPts val="1100"/>
              <a:buChar char="○"/>
            </a:pPr>
            <a:r>
              <a:rPr lang="en"/>
              <a:t>~85% feature importance</a:t>
            </a:r>
            <a:endParaRPr/>
          </a:p>
          <a:p>
            <a:pPr indent="-311150" lvl="0" marL="457200" rtl="0" algn="l">
              <a:spcBef>
                <a:spcPts val="0"/>
              </a:spcBef>
              <a:spcAft>
                <a:spcPts val="0"/>
              </a:spcAft>
              <a:buSzPts val="1300"/>
              <a:buChar char="●"/>
            </a:pPr>
            <a:r>
              <a:rPr lang="en"/>
              <a:t>Solution (context)</a:t>
            </a:r>
            <a:endParaRPr/>
          </a:p>
          <a:p>
            <a:pPr indent="-298450" lvl="1" marL="914400" rtl="0" algn="l">
              <a:spcBef>
                <a:spcPts val="0"/>
              </a:spcBef>
              <a:spcAft>
                <a:spcPts val="0"/>
              </a:spcAft>
              <a:buSzPts val="1100"/>
              <a:buChar char="○"/>
            </a:pPr>
            <a:r>
              <a:rPr lang="en"/>
              <a:t>Random Forest Classifier</a:t>
            </a:r>
            <a:endParaRPr/>
          </a:p>
        </p:txBody>
      </p:sp>
      <p:pic>
        <p:nvPicPr>
          <p:cNvPr id="217" name="Google Shape;217;p31"/>
          <p:cNvPicPr preferRelativeResize="0"/>
          <p:nvPr/>
        </p:nvPicPr>
        <p:blipFill>
          <a:blip r:embed="rId3">
            <a:alphaModFix/>
          </a:blip>
          <a:stretch>
            <a:fillRect/>
          </a:stretch>
        </p:blipFill>
        <p:spPr>
          <a:xfrm>
            <a:off x="5143750" y="2017575"/>
            <a:ext cx="3324225" cy="685800"/>
          </a:xfrm>
          <a:prstGeom prst="rect">
            <a:avLst/>
          </a:prstGeom>
          <a:noFill/>
          <a:ln>
            <a:noFill/>
          </a:ln>
        </p:spPr>
      </p:pic>
      <p:pic>
        <p:nvPicPr>
          <p:cNvPr id="218" name="Google Shape;218;p31"/>
          <p:cNvPicPr preferRelativeResize="0"/>
          <p:nvPr/>
        </p:nvPicPr>
        <p:blipFill>
          <a:blip r:embed="rId4">
            <a:alphaModFix/>
          </a:blip>
          <a:stretch>
            <a:fillRect/>
          </a:stretch>
        </p:blipFill>
        <p:spPr>
          <a:xfrm>
            <a:off x="5902000" y="2791550"/>
            <a:ext cx="1807713" cy="2135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93" name="Google Shape;93;p14"/>
          <p:cNvSpPr txBox="1"/>
          <p:nvPr>
            <p:ph idx="1" type="body"/>
          </p:nvPr>
        </p:nvSpPr>
        <p:spPr>
          <a:xfrm>
            <a:off x="729450" y="2078875"/>
            <a:ext cx="33972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Mushroom Hunting</a:t>
            </a:r>
            <a:endParaRPr/>
          </a:p>
          <a:p>
            <a:pPr indent="-311150" lvl="0" marL="457200" rtl="0" algn="l">
              <a:spcBef>
                <a:spcPts val="0"/>
              </a:spcBef>
              <a:spcAft>
                <a:spcPts val="0"/>
              </a:spcAft>
              <a:buSzPts val="1300"/>
              <a:buChar char="●"/>
            </a:pPr>
            <a:r>
              <a:rPr lang="en"/>
              <a:t>Domain Knowledge</a:t>
            </a:r>
            <a:endParaRPr/>
          </a:p>
          <a:p>
            <a:pPr indent="-311150" lvl="0" marL="457200" rtl="0" algn="l">
              <a:spcBef>
                <a:spcPts val="0"/>
              </a:spcBef>
              <a:spcAft>
                <a:spcPts val="0"/>
              </a:spcAft>
              <a:buSzPts val="1300"/>
              <a:buChar char="●"/>
            </a:pPr>
            <a:r>
              <a:rPr lang="en"/>
              <a:t>Practice</a:t>
            </a:r>
            <a:endParaRPr/>
          </a:p>
        </p:txBody>
      </p:sp>
      <p:pic>
        <p:nvPicPr>
          <p:cNvPr id="94" name="Google Shape;94;p14"/>
          <p:cNvPicPr preferRelativeResize="0"/>
          <p:nvPr/>
        </p:nvPicPr>
        <p:blipFill>
          <a:blip r:embed="rId3">
            <a:alphaModFix/>
          </a:blip>
          <a:stretch>
            <a:fillRect/>
          </a:stretch>
        </p:blipFill>
        <p:spPr>
          <a:xfrm>
            <a:off x="4392300" y="1853838"/>
            <a:ext cx="4304550" cy="25827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 Future Work + Potential Insights</a:t>
            </a:r>
            <a:endParaRPr/>
          </a:p>
        </p:txBody>
      </p:sp>
      <p:sp>
        <p:nvSpPr>
          <p:cNvPr id="224" name="Google Shape;224;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All data was categorical</a:t>
            </a:r>
            <a:endParaRPr/>
          </a:p>
          <a:p>
            <a:pPr indent="-311150" lvl="0" marL="457200" rtl="0" algn="l">
              <a:spcBef>
                <a:spcPts val="0"/>
              </a:spcBef>
              <a:spcAft>
                <a:spcPts val="0"/>
              </a:spcAft>
              <a:buSzPts val="1300"/>
              <a:buChar char="●"/>
            </a:pPr>
            <a:r>
              <a:rPr lang="en"/>
              <a:t>Make own mushroom dataset with </a:t>
            </a:r>
            <a:r>
              <a:rPr lang="en"/>
              <a:t>more</a:t>
            </a:r>
            <a:r>
              <a:rPr lang="en"/>
              <a:t> update features and data</a:t>
            </a:r>
            <a:endParaRPr/>
          </a:p>
          <a:p>
            <a:pPr indent="-298450" lvl="1" marL="914400" rtl="0" algn="l">
              <a:spcBef>
                <a:spcPts val="0"/>
              </a:spcBef>
              <a:spcAft>
                <a:spcPts val="0"/>
              </a:spcAft>
              <a:buSzPts val="1100"/>
              <a:buChar char="○"/>
            </a:pPr>
            <a:r>
              <a:rPr lang="en"/>
              <a:t>1981 reference books seems outdated</a:t>
            </a:r>
            <a:endParaRPr/>
          </a:p>
          <a:p>
            <a:pPr indent="-298450" lvl="1" marL="914400" rtl="0" algn="l">
              <a:spcBef>
                <a:spcPts val="0"/>
              </a:spcBef>
              <a:spcAft>
                <a:spcPts val="0"/>
              </a:spcAft>
              <a:buSzPts val="1100"/>
              <a:buChar char="○"/>
            </a:pPr>
            <a:r>
              <a:rPr lang="en"/>
              <a:t>Amazon reviews say book was not that accurate</a:t>
            </a:r>
            <a:endParaRPr/>
          </a:p>
          <a:p>
            <a:pPr indent="-311150" lvl="0" marL="457200" rtl="0" algn="l">
              <a:spcBef>
                <a:spcPts val="0"/>
              </a:spcBef>
              <a:spcAft>
                <a:spcPts val="0"/>
              </a:spcAft>
              <a:buSzPts val="1300"/>
              <a:buChar char="●"/>
            </a:pPr>
            <a:r>
              <a:rPr lang="en"/>
              <a:t>Insight important for consumption of mushrooms and mushroom hunters</a:t>
            </a:r>
            <a:endParaRPr/>
          </a:p>
          <a:p>
            <a:pPr indent="-298450" lvl="1" marL="914400" rtl="0" algn="l">
              <a:spcBef>
                <a:spcPts val="0"/>
              </a:spcBef>
              <a:spcAft>
                <a:spcPts val="0"/>
              </a:spcAft>
              <a:buSzPts val="1100"/>
              <a:buChar char="○"/>
            </a:pPr>
            <a:r>
              <a:rPr lang="en"/>
              <a:t>Microscopic Examination is key</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30" name="Google Shape;230;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https://archive.ics.uci.edu/ml/datasets/mushroom</a:t>
            </a:r>
            <a:endParaRPr/>
          </a:p>
          <a:p>
            <a:pPr indent="-311150" lvl="0" marL="457200" rtl="0" algn="l">
              <a:spcBef>
                <a:spcPts val="0"/>
              </a:spcBef>
              <a:spcAft>
                <a:spcPts val="0"/>
              </a:spcAft>
              <a:buSzPts val="1300"/>
              <a:buChar char="●"/>
            </a:pPr>
            <a:r>
              <a:rPr lang="en"/>
              <a:t>I</a:t>
            </a:r>
            <a:r>
              <a:rPr lang="en"/>
              <a:t>mages from google.com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00" name="Google Shape;100;p15"/>
          <p:cNvSpPr txBox="1"/>
          <p:nvPr>
            <p:ph idx="1" type="body"/>
          </p:nvPr>
        </p:nvSpPr>
        <p:spPr>
          <a:xfrm>
            <a:off x="729450" y="2078875"/>
            <a:ext cx="4674300" cy="2501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Source: UCI Machine Learning Repository</a:t>
            </a:r>
            <a:endParaRPr/>
          </a:p>
          <a:p>
            <a:pPr indent="-298450" lvl="1" marL="914400" rtl="0" algn="l">
              <a:spcBef>
                <a:spcPts val="0"/>
              </a:spcBef>
              <a:spcAft>
                <a:spcPts val="0"/>
              </a:spcAft>
              <a:buSzPts val="1100"/>
              <a:buChar char="○"/>
            </a:pPr>
            <a:r>
              <a:rPr lang="en"/>
              <a:t>Source from 1981 Reference Book</a:t>
            </a:r>
            <a:endParaRPr/>
          </a:p>
          <a:p>
            <a:pPr indent="-311150" lvl="0" marL="457200" rtl="0" algn="l">
              <a:spcBef>
                <a:spcPts val="0"/>
              </a:spcBef>
              <a:spcAft>
                <a:spcPts val="0"/>
              </a:spcAft>
              <a:buSzPts val="1300"/>
              <a:buChar char="●"/>
            </a:pPr>
            <a:r>
              <a:rPr lang="en"/>
              <a:t>8124 rows, 23 Records</a:t>
            </a:r>
            <a:endParaRPr/>
          </a:p>
          <a:p>
            <a:pPr indent="-298450" lvl="1" marL="914400" rtl="0" algn="l">
              <a:spcBef>
                <a:spcPts val="0"/>
              </a:spcBef>
              <a:spcAft>
                <a:spcPts val="0"/>
              </a:spcAft>
              <a:buSzPts val="1100"/>
              <a:buChar char="○"/>
            </a:pPr>
            <a:r>
              <a:rPr lang="en"/>
              <a:t>After data munging, 22 records</a:t>
            </a:r>
            <a:endParaRPr/>
          </a:p>
          <a:p>
            <a:pPr indent="-311150" lvl="0" marL="457200" rtl="0" algn="l">
              <a:spcBef>
                <a:spcPts val="0"/>
              </a:spcBef>
              <a:spcAft>
                <a:spcPts val="0"/>
              </a:spcAft>
              <a:buSzPts val="1300"/>
              <a:buChar char="●"/>
            </a:pPr>
            <a:r>
              <a:rPr lang="en"/>
              <a:t>Categorical Nominal</a:t>
            </a:r>
            <a:endParaRPr/>
          </a:p>
        </p:txBody>
      </p:sp>
      <p:pic>
        <p:nvPicPr>
          <p:cNvPr id="101" name="Google Shape;101;p15"/>
          <p:cNvPicPr preferRelativeResize="0"/>
          <p:nvPr/>
        </p:nvPicPr>
        <p:blipFill>
          <a:blip r:embed="rId3">
            <a:alphaModFix/>
          </a:blip>
          <a:stretch>
            <a:fillRect/>
          </a:stretch>
        </p:blipFill>
        <p:spPr>
          <a:xfrm>
            <a:off x="5940172" y="1221075"/>
            <a:ext cx="1832100" cy="349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Wrangling</a:t>
            </a:r>
            <a:endParaRPr/>
          </a:p>
        </p:txBody>
      </p:sp>
      <p:sp>
        <p:nvSpPr>
          <p:cNvPr id="107" name="Google Shape;107;p16"/>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Drop Low Variety Columns</a:t>
            </a:r>
            <a:endParaRPr/>
          </a:p>
          <a:p>
            <a:pPr indent="-298450" lvl="1" marL="914400" rtl="0" algn="l">
              <a:spcBef>
                <a:spcPts val="0"/>
              </a:spcBef>
              <a:spcAft>
                <a:spcPts val="0"/>
              </a:spcAft>
              <a:buSzPts val="1100"/>
              <a:buChar char="○"/>
            </a:pPr>
            <a:r>
              <a:rPr lang="en"/>
              <a:t>Veil Type</a:t>
            </a:r>
            <a:endParaRPr/>
          </a:p>
          <a:p>
            <a:pPr indent="-311150" lvl="0" marL="457200" rtl="0" algn="l">
              <a:spcBef>
                <a:spcPts val="0"/>
              </a:spcBef>
              <a:spcAft>
                <a:spcPts val="0"/>
              </a:spcAft>
              <a:buSzPts val="1300"/>
              <a:buChar char="●"/>
            </a:pPr>
            <a:r>
              <a:rPr lang="en"/>
              <a:t>Missing Values</a:t>
            </a:r>
            <a:endParaRPr/>
          </a:p>
          <a:p>
            <a:pPr indent="-298450" lvl="1" marL="914400" rtl="0" algn="l">
              <a:spcBef>
                <a:spcPts val="0"/>
              </a:spcBef>
              <a:spcAft>
                <a:spcPts val="0"/>
              </a:spcAft>
              <a:buSzPts val="1100"/>
              <a:buChar char="○"/>
            </a:pPr>
            <a:r>
              <a:rPr lang="en"/>
              <a:t>Stalk Roots</a:t>
            </a:r>
            <a:endParaRPr/>
          </a:p>
          <a:p>
            <a:pPr indent="-298450" lvl="1" marL="914400" rtl="0" algn="l">
              <a:spcBef>
                <a:spcPts val="0"/>
              </a:spcBef>
              <a:spcAft>
                <a:spcPts val="0"/>
              </a:spcAft>
              <a:buSzPts val="1100"/>
              <a:buChar char="○"/>
            </a:pPr>
            <a:r>
              <a:rPr lang="en"/>
              <a:t>2480 missing values</a:t>
            </a:r>
            <a:endParaRPr/>
          </a:p>
          <a:p>
            <a:pPr indent="-298450" lvl="2" marL="1371600" rtl="0" algn="l">
              <a:spcBef>
                <a:spcPts val="0"/>
              </a:spcBef>
              <a:spcAft>
                <a:spcPts val="0"/>
              </a:spcAft>
              <a:buSzPts val="1100"/>
              <a:buChar char="■"/>
            </a:pPr>
            <a:r>
              <a:rPr lang="en"/>
              <a:t>~30% of data</a:t>
            </a:r>
            <a:endParaRPr/>
          </a:p>
          <a:p>
            <a:pPr indent="-311150" lvl="0" marL="457200" rtl="0" algn="l">
              <a:spcBef>
                <a:spcPts val="0"/>
              </a:spcBef>
              <a:spcAft>
                <a:spcPts val="0"/>
              </a:spcAft>
              <a:buSzPts val="1300"/>
              <a:buChar char="●"/>
            </a:pPr>
            <a:r>
              <a:rPr lang="en"/>
              <a:t>Imputation?</a:t>
            </a:r>
            <a:endParaRPr/>
          </a:p>
        </p:txBody>
      </p:sp>
      <p:pic>
        <p:nvPicPr>
          <p:cNvPr id="108" name="Google Shape;108;p16"/>
          <p:cNvPicPr preferRelativeResize="0"/>
          <p:nvPr/>
        </p:nvPicPr>
        <p:blipFill>
          <a:blip r:embed="rId3">
            <a:alphaModFix/>
          </a:blip>
          <a:stretch>
            <a:fillRect/>
          </a:stretch>
        </p:blipFill>
        <p:spPr>
          <a:xfrm>
            <a:off x="5228175" y="888899"/>
            <a:ext cx="2624550" cy="4058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Wrangling cont.</a:t>
            </a:r>
            <a:endParaRPr/>
          </a:p>
        </p:txBody>
      </p:sp>
      <p:sp>
        <p:nvSpPr>
          <p:cNvPr id="114" name="Google Shape;114;p17"/>
          <p:cNvSpPr txBox="1"/>
          <p:nvPr>
            <p:ph idx="1" type="body"/>
          </p:nvPr>
        </p:nvSpPr>
        <p:spPr>
          <a:xfrm>
            <a:off x="729450" y="2078875"/>
            <a:ext cx="3842400" cy="2781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Determining</a:t>
            </a:r>
            <a:r>
              <a:rPr lang="en"/>
              <a:t> Missingness</a:t>
            </a:r>
            <a:endParaRPr/>
          </a:p>
          <a:p>
            <a:pPr indent="-298450" lvl="1" marL="914400" rtl="0" algn="l">
              <a:spcBef>
                <a:spcPts val="0"/>
              </a:spcBef>
              <a:spcAft>
                <a:spcPts val="0"/>
              </a:spcAft>
              <a:buSzPts val="1100"/>
              <a:buChar char="○"/>
            </a:pPr>
            <a:r>
              <a:rPr lang="en"/>
              <a:t>MCAR</a:t>
            </a:r>
            <a:endParaRPr/>
          </a:p>
          <a:p>
            <a:pPr indent="-298450" lvl="1" marL="914400" rtl="0" algn="l">
              <a:spcBef>
                <a:spcPts val="0"/>
              </a:spcBef>
              <a:spcAft>
                <a:spcPts val="0"/>
              </a:spcAft>
              <a:buSzPts val="1100"/>
              <a:buChar char="○"/>
            </a:pPr>
            <a:r>
              <a:rPr lang="en"/>
              <a:t>MAR</a:t>
            </a:r>
            <a:endParaRPr/>
          </a:p>
          <a:p>
            <a:pPr indent="-298450" lvl="1" marL="914400" rtl="0" algn="l">
              <a:spcBef>
                <a:spcPts val="0"/>
              </a:spcBef>
              <a:spcAft>
                <a:spcPts val="0"/>
              </a:spcAft>
              <a:buSzPts val="1100"/>
              <a:buChar char="○"/>
            </a:pPr>
            <a:r>
              <a:rPr lang="en"/>
              <a:t>MNCAR</a:t>
            </a:r>
            <a:endParaRPr/>
          </a:p>
          <a:p>
            <a:pPr indent="-311150" lvl="0" marL="457200" rtl="0" algn="l">
              <a:spcBef>
                <a:spcPts val="0"/>
              </a:spcBef>
              <a:spcAft>
                <a:spcPts val="0"/>
              </a:spcAft>
              <a:buSzPts val="1300"/>
              <a:buChar char="●"/>
            </a:pPr>
            <a:r>
              <a:rPr lang="en"/>
              <a:t>Adjusted Cramer’s V</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Strong &gt; 0.5, Moderate &gt; 0.3, Weak &gt; 0.1</a:t>
            </a:r>
            <a:endParaRPr/>
          </a:p>
          <a:p>
            <a:pPr indent="-311150" lvl="0" marL="457200" rtl="0" algn="l">
              <a:spcBef>
                <a:spcPts val="0"/>
              </a:spcBef>
              <a:spcAft>
                <a:spcPts val="0"/>
              </a:spcAft>
              <a:buSzPts val="1300"/>
              <a:buChar char="●"/>
            </a:pPr>
            <a:r>
              <a:rPr lang="en"/>
              <a:t>Imputation via predict Modeling</a:t>
            </a:r>
            <a:endParaRPr/>
          </a:p>
        </p:txBody>
      </p:sp>
      <p:pic>
        <p:nvPicPr>
          <p:cNvPr id="115" name="Google Shape;115;p17"/>
          <p:cNvPicPr preferRelativeResize="0"/>
          <p:nvPr/>
        </p:nvPicPr>
        <p:blipFill>
          <a:blip r:embed="rId3">
            <a:alphaModFix/>
          </a:blip>
          <a:stretch>
            <a:fillRect/>
          </a:stretch>
        </p:blipFill>
        <p:spPr>
          <a:xfrm>
            <a:off x="4496275" y="1955600"/>
            <a:ext cx="4267350" cy="1932814"/>
          </a:xfrm>
          <a:prstGeom prst="rect">
            <a:avLst/>
          </a:prstGeom>
          <a:noFill/>
          <a:ln>
            <a:noFill/>
          </a:ln>
        </p:spPr>
      </p:pic>
      <p:pic>
        <p:nvPicPr>
          <p:cNvPr id="116" name="Google Shape;116;p17"/>
          <p:cNvPicPr preferRelativeResize="0"/>
          <p:nvPr/>
        </p:nvPicPr>
        <p:blipFill>
          <a:blip r:embed="rId4">
            <a:alphaModFix/>
          </a:blip>
          <a:stretch>
            <a:fillRect/>
          </a:stretch>
        </p:blipFill>
        <p:spPr>
          <a:xfrm>
            <a:off x="985913" y="3166600"/>
            <a:ext cx="2771775" cy="904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 + Stats Questions</a:t>
            </a:r>
            <a:endParaRPr/>
          </a:p>
        </p:txBody>
      </p:sp>
      <p:sp>
        <p:nvSpPr>
          <p:cNvPr id="122" name="Google Shape;122;p18"/>
          <p:cNvSpPr txBox="1"/>
          <p:nvPr>
            <p:ph idx="1" type="body"/>
          </p:nvPr>
        </p:nvSpPr>
        <p:spPr>
          <a:xfrm>
            <a:off x="729450" y="2078875"/>
            <a:ext cx="42882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What mushroom characteristics most associate with mushroom edibility?</a:t>
            </a:r>
            <a:endParaRPr/>
          </a:p>
          <a:p>
            <a:pPr indent="-311150" lvl="0" marL="457200" rtl="0" algn="l">
              <a:spcBef>
                <a:spcPts val="0"/>
              </a:spcBef>
              <a:spcAft>
                <a:spcPts val="0"/>
              </a:spcAft>
              <a:buSzPts val="1300"/>
              <a:buChar char="●"/>
            </a:pPr>
            <a:r>
              <a:rPr lang="en"/>
              <a:t>Strong Features</a:t>
            </a:r>
            <a:endParaRPr/>
          </a:p>
          <a:p>
            <a:pPr indent="-298450" lvl="1" marL="914400" rtl="0" algn="l">
              <a:spcBef>
                <a:spcPts val="0"/>
              </a:spcBef>
              <a:spcAft>
                <a:spcPts val="0"/>
              </a:spcAft>
              <a:buSzPts val="1100"/>
              <a:buChar char="○"/>
            </a:pPr>
            <a:r>
              <a:rPr lang="en"/>
              <a:t>Odor, Spore-Print-Color, Gill-Color, Ring-Type</a:t>
            </a:r>
            <a:endParaRPr/>
          </a:p>
          <a:p>
            <a:pPr indent="-298450" lvl="1" marL="914400" rtl="0" algn="l">
              <a:spcBef>
                <a:spcPts val="0"/>
              </a:spcBef>
              <a:spcAft>
                <a:spcPts val="0"/>
              </a:spcAft>
              <a:buSzPts val="1100"/>
              <a:buChar char="○"/>
            </a:pPr>
            <a:r>
              <a:rPr lang="en"/>
              <a:t>Stalk-Surface-Above-Ring, Stalk-Surface-Below-Ring</a:t>
            </a:r>
            <a:endParaRPr/>
          </a:p>
          <a:p>
            <a:pPr indent="-298450" lvl="1" marL="914400" rtl="0" algn="l">
              <a:spcBef>
                <a:spcPts val="0"/>
              </a:spcBef>
              <a:spcAft>
                <a:spcPts val="0"/>
              </a:spcAft>
              <a:buSzPts val="1100"/>
              <a:buChar char="○"/>
            </a:pPr>
            <a:r>
              <a:rPr lang="en"/>
              <a:t>Gill-Size, Stalk-Color-Above-Ring</a:t>
            </a:r>
            <a:endParaRPr/>
          </a:p>
          <a:p>
            <a:pPr indent="-298450" lvl="1" marL="914400" rtl="0" algn="l">
              <a:spcBef>
                <a:spcPts val="0"/>
              </a:spcBef>
              <a:spcAft>
                <a:spcPts val="0"/>
              </a:spcAft>
              <a:buSzPts val="1100"/>
              <a:buChar char="○"/>
            </a:pPr>
            <a:r>
              <a:rPr lang="en"/>
              <a:t>Stalk-Color-Below-Ring </a:t>
            </a:r>
            <a:endParaRPr/>
          </a:p>
        </p:txBody>
      </p:sp>
      <p:pic>
        <p:nvPicPr>
          <p:cNvPr id="123" name="Google Shape;123;p18"/>
          <p:cNvPicPr preferRelativeResize="0"/>
          <p:nvPr/>
        </p:nvPicPr>
        <p:blipFill>
          <a:blip r:embed="rId3">
            <a:alphaModFix/>
          </a:blip>
          <a:stretch>
            <a:fillRect/>
          </a:stretch>
        </p:blipFill>
        <p:spPr>
          <a:xfrm>
            <a:off x="5159950" y="1811425"/>
            <a:ext cx="3515575" cy="2902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Mushroom Edibility Features </a:t>
            </a:r>
            <a:endParaRPr/>
          </a:p>
        </p:txBody>
      </p:sp>
      <p:sp>
        <p:nvSpPr>
          <p:cNvPr id="129" name="Google Shape;129;p19"/>
          <p:cNvSpPr txBox="1"/>
          <p:nvPr>
            <p:ph idx="1" type="body"/>
          </p:nvPr>
        </p:nvSpPr>
        <p:spPr>
          <a:xfrm>
            <a:off x="729450" y="2078875"/>
            <a:ext cx="4255800" cy="883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Scentless are most likely edibility </a:t>
            </a:r>
            <a:endParaRPr/>
          </a:p>
          <a:p>
            <a:pPr indent="-311150" lvl="0" marL="457200" rtl="0" algn="l">
              <a:spcBef>
                <a:spcPts val="0"/>
              </a:spcBef>
              <a:spcAft>
                <a:spcPts val="0"/>
              </a:spcAft>
              <a:buSzPts val="1300"/>
              <a:buChar char="●"/>
            </a:pPr>
            <a:r>
              <a:rPr lang="en"/>
              <a:t>Almond, Anise</a:t>
            </a:r>
            <a:endParaRPr/>
          </a:p>
        </p:txBody>
      </p:sp>
      <p:pic>
        <p:nvPicPr>
          <p:cNvPr id="130" name="Google Shape;130;p19"/>
          <p:cNvPicPr preferRelativeResize="0"/>
          <p:nvPr/>
        </p:nvPicPr>
        <p:blipFill>
          <a:blip r:embed="rId3">
            <a:alphaModFix/>
          </a:blip>
          <a:stretch>
            <a:fillRect/>
          </a:stretch>
        </p:blipFill>
        <p:spPr>
          <a:xfrm>
            <a:off x="5101002" y="1499775"/>
            <a:ext cx="3729174" cy="3481199"/>
          </a:xfrm>
          <a:prstGeom prst="rect">
            <a:avLst/>
          </a:prstGeom>
          <a:noFill/>
          <a:ln>
            <a:noFill/>
          </a:ln>
        </p:spPr>
      </p:pic>
      <p:pic>
        <p:nvPicPr>
          <p:cNvPr id="131" name="Google Shape;131;p19"/>
          <p:cNvPicPr preferRelativeResize="0"/>
          <p:nvPr/>
        </p:nvPicPr>
        <p:blipFill>
          <a:blip r:embed="rId4">
            <a:alphaModFix/>
          </a:blip>
          <a:stretch>
            <a:fillRect/>
          </a:stretch>
        </p:blipFill>
        <p:spPr>
          <a:xfrm>
            <a:off x="1357174" y="3020100"/>
            <a:ext cx="2087551" cy="1566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Wary of Chocolate, White, Green</a:t>
            </a:r>
            <a:endParaRPr/>
          </a:p>
        </p:txBody>
      </p:sp>
      <p:pic>
        <p:nvPicPr>
          <p:cNvPr id="137" name="Google Shape;137;p20"/>
          <p:cNvPicPr preferRelativeResize="0"/>
          <p:nvPr/>
        </p:nvPicPr>
        <p:blipFill>
          <a:blip r:embed="rId3">
            <a:alphaModFix/>
          </a:blip>
          <a:stretch>
            <a:fillRect/>
          </a:stretch>
        </p:blipFill>
        <p:spPr>
          <a:xfrm>
            <a:off x="1592850" y="2069825"/>
            <a:ext cx="2031375" cy="1329626"/>
          </a:xfrm>
          <a:prstGeom prst="rect">
            <a:avLst/>
          </a:prstGeom>
          <a:noFill/>
          <a:ln>
            <a:noFill/>
          </a:ln>
        </p:spPr>
      </p:pic>
      <p:pic>
        <p:nvPicPr>
          <p:cNvPr id="138" name="Google Shape;138;p20"/>
          <p:cNvPicPr preferRelativeResize="0"/>
          <p:nvPr/>
        </p:nvPicPr>
        <p:blipFill>
          <a:blip r:embed="rId4">
            <a:alphaModFix/>
          </a:blip>
          <a:stretch>
            <a:fillRect/>
          </a:stretch>
        </p:blipFill>
        <p:spPr>
          <a:xfrm>
            <a:off x="1722117" y="3509325"/>
            <a:ext cx="1772834" cy="1329625"/>
          </a:xfrm>
          <a:prstGeom prst="rect">
            <a:avLst/>
          </a:prstGeom>
          <a:noFill/>
          <a:ln>
            <a:noFill/>
          </a:ln>
        </p:spPr>
      </p:pic>
      <p:pic>
        <p:nvPicPr>
          <p:cNvPr id="139" name="Google Shape;139;p20"/>
          <p:cNvPicPr preferRelativeResize="0"/>
          <p:nvPr/>
        </p:nvPicPr>
        <p:blipFill>
          <a:blip r:embed="rId5">
            <a:alphaModFix/>
          </a:blip>
          <a:stretch>
            <a:fillRect/>
          </a:stretch>
        </p:blipFill>
        <p:spPr>
          <a:xfrm>
            <a:off x="5046950" y="1968250"/>
            <a:ext cx="3193894" cy="2984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Smooth and Fibrous but not Silky (Stalk Surface)</a:t>
            </a:r>
            <a:endParaRPr/>
          </a:p>
        </p:txBody>
      </p:sp>
      <p:pic>
        <p:nvPicPr>
          <p:cNvPr id="145" name="Google Shape;145;p21"/>
          <p:cNvPicPr preferRelativeResize="0"/>
          <p:nvPr/>
        </p:nvPicPr>
        <p:blipFill>
          <a:blip r:embed="rId3">
            <a:alphaModFix/>
          </a:blip>
          <a:stretch>
            <a:fillRect/>
          </a:stretch>
        </p:blipFill>
        <p:spPr>
          <a:xfrm>
            <a:off x="5194675" y="1853850"/>
            <a:ext cx="3130776" cy="2984850"/>
          </a:xfrm>
          <a:prstGeom prst="rect">
            <a:avLst/>
          </a:prstGeom>
          <a:noFill/>
          <a:ln>
            <a:noFill/>
          </a:ln>
        </p:spPr>
      </p:pic>
      <p:pic>
        <p:nvPicPr>
          <p:cNvPr id="146" name="Google Shape;146;p21"/>
          <p:cNvPicPr preferRelativeResize="0"/>
          <p:nvPr/>
        </p:nvPicPr>
        <p:blipFill>
          <a:blip r:embed="rId4">
            <a:alphaModFix/>
          </a:blip>
          <a:stretch>
            <a:fillRect/>
          </a:stretch>
        </p:blipFill>
        <p:spPr>
          <a:xfrm>
            <a:off x="1131375" y="2239225"/>
            <a:ext cx="3059800" cy="2054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